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>
  <p:sldMasterIdLst>
    <p:sldMasterId id="2147483691" r:id="rId1"/>
  </p:sldMasterIdLst>
  <p:notesMasterIdLst>
    <p:notesMasterId r:id="rId11"/>
  </p:notesMasterIdLst>
  <p:handoutMasterIdLst>
    <p:handoutMasterId r:id="rId12"/>
  </p:handoutMasterIdLst>
  <p:sldIdLst>
    <p:sldId id="641" r:id="rId2"/>
    <p:sldId id="660" r:id="rId3"/>
    <p:sldId id="670" r:id="rId4"/>
    <p:sldId id="671" r:id="rId5"/>
    <p:sldId id="672" r:id="rId6"/>
    <p:sldId id="673" r:id="rId7"/>
    <p:sldId id="674" r:id="rId8"/>
    <p:sldId id="675" r:id="rId9"/>
    <p:sldId id="676" r:id="rId10"/>
  </p:sldIdLst>
  <p:sldSz cx="7561263" cy="10693400"/>
  <p:notesSz cx="9926638" cy="6797675"/>
  <p:embeddedFontLst>
    <p:embeddedFont>
      <p:font typeface="나눔바른고딕" panose="020B0600000101010101" charset="-127"/>
      <p:regular r:id="rId13"/>
      <p:bold r:id="rId14"/>
    </p:embeddedFont>
    <p:embeddedFont>
      <p:font typeface="나눔고딕" panose="020B0503020000020004" pitchFamily="2" charset="-127"/>
      <p:regular r:id="rId15"/>
      <p:bold r:id="rId16"/>
    </p:embeddedFont>
  </p:embeddedFontLst>
  <p:defaultTextStyle>
    <a:defPPr>
      <a:defRPr lang="ko-KR"/>
    </a:defPPr>
    <a:lvl1pPr marL="0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14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27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441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254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068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881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696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509" algn="l" defTabSz="995627" rtl="0" eaLnBrk="1" latinLnBrk="1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4">
          <p15:clr>
            <a:srgbClr val="A4A3A4"/>
          </p15:clr>
        </p15:guide>
        <p15:guide id="2" orient="horz" pos="6271">
          <p15:clr>
            <a:srgbClr val="A4A3A4"/>
          </p15:clr>
        </p15:guide>
        <p15:guide id="3" pos="2382">
          <p15:clr>
            <a:srgbClr val="A4A3A4"/>
          </p15:clr>
        </p15:guide>
        <p15:guide id="4" pos="4422">
          <p15:clr>
            <a:srgbClr val="A4A3A4"/>
          </p15:clr>
        </p15:guide>
        <p15:guide id="5" pos="340">
          <p15:clr>
            <a:srgbClr val="A4A3A4"/>
          </p15:clr>
        </p15:guide>
        <p15:guide id="6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D0EE"/>
    <a:srgbClr val="93C9E9"/>
    <a:srgbClr val="78BCE2"/>
    <a:srgbClr val="05A0D2"/>
    <a:srgbClr val="9DE6FD"/>
    <a:srgbClr val="C6D9F1"/>
    <a:srgbClr val="8EB4E3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86" autoAdjust="0"/>
    <p:restoredTop sz="94660" autoAdjust="0"/>
  </p:normalViewPr>
  <p:slideViewPr>
    <p:cSldViewPr showGuides="1">
      <p:cViewPr varScale="1">
        <p:scale>
          <a:sx n="73" d="100"/>
          <a:sy n="73" d="100"/>
        </p:scale>
        <p:origin x="3642" y="54"/>
      </p:cViewPr>
      <p:guideLst>
        <p:guide orient="horz" pos="964"/>
        <p:guide orient="horz" pos="6271"/>
        <p:guide pos="2382"/>
        <p:guide pos="4422"/>
        <p:guide pos="340"/>
        <p:guide pos="30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C5331-ACEF-4ED6-88C6-EE379570C523}" type="datetimeFigureOut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2026-03-26</a:t>
            </a:fld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474A8-1E7F-4BD3-AC99-8E7C9F7E4829}" type="slidenum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‹#›</a:t>
            </a:fld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0519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4" cy="339884"/>
          </a:xfrm>
          <a:prstGeom prst="rect">
            <a:avLst/>
          </a:prstGeom>
        </p:spPr>
        <p:txBody>
          <a:bodyPr vert="horz" lIns="91309" tIns="45654" rIns="91309" bIns="45654" rtlCol="0"/>
          <a:lstStyle>
            <a:lvl1pPr algn="l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4" cy="339884"/>
          </a:xfrm>
          <a:prstGeom prst="rect">
            <a:avLst/>
          </a:prstGeom>
        </p:spPr>
        <p:txBody>
          <a:bodyPr vert="horz" lIns="91309" tIns="45654" rIns="91309" bIns="45654" rtlCol="0"/>
          <a:lstStyle>
            <a:lvl1pPr algn="r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494A19FF-94DB-4E94-9F66-1D3D1FC66D54}" type="datetimeFigureOut">
              <a:rPr lang="ko-KR" altLang="en-US" smtClean="0"/>
              <a:pPr/>
              <a:t>2026-03-26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062413" y="511175"/>
            <a:ext cx="1801812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9" tIns="45654" rIns="91309" bIns="45654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309" tIns="45654" rIns="91309" bIns="45654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4" cy="339884"/>
          </a:xfrm>
          <a:prstGeom prst="rect">
            <a:avLst/>
          </a:prstGeom>
        </p:spPr>
        <p:txBody>
          <a:bodyPr vert="horz" lIns="91309" tIns="45654" rIns="91309" bIns="45654" rtlCol="0" anchor="b"/>
          <a:lstStyle>
            <a:lvl1pPr algn="l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4" cy="339884"/>
          </a:xfrm>
          <a:prstGeom prst="rect">
            <a:avLst/>
          </a:prstGeom>
        </p:spPr>
        <p:txBody>
          <a:bodyPr vert="horz" lIns="91309" tIns="45654" rIns="91309" bIns="45654" rtlCol="0" anchor="b"/>
          <a:lstStyle>
            <a:lvl1pPr algn="r">
              <a:defRPr sz="12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BA92B7FE-E090-419E-85CC-FE9E9643E8E7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4864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627" rtl="0" eaLnBrk="1" latinLnBrk="1" hangingPunct="1">
      <a:defRPr sz="13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1pPr>
    <a:lvl2pPr marL="497814" algn="l" defTabSz="995627" rtl="0" eaLnBrk="1" latinLnBrk="1" hangingPunct="1">
      <a:defRPr sz="13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2pPr>
    <a:lvl3pPr marL="995627" algn="l" defTabSz="995627" rtl="0" eaLnBrk="1" latinLnBrk="1" hangingPunct="1">
      <a:defRPr sz="13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3pPr>
    <a:lvl4pPr marL="1493441" algn="l" defTabSz="995627" rtl="0" eaLnBrk="1" latinLnBrk="1" hangingPunct="1">
      <a:defRPr sz="13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4pPr>
    <a:lvl5pPr marL="1991254" algn="l" defTabSz="995627" rtl="0" eaLnBrk="1" latinLnBrk="1" hangingPunct="1">
      <a:defRPr sz="13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5pPr>
    <a:lvl6pPr marL="2489068" algn="l" defTabSz="99562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6881" algn="l" defTabSz="99562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696" algn="l" defTabSz="99562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509" algn="l" defTabSz="99562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062413" y="511175"/>
            <a:ext cx="1801812" cy="2547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83EB1-CB96-41F4-9896-CD59D5EF240D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077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062413" y="511175"/>
            <a:ext cx="1801812" cy="2547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83EB1-CB96-41F4-9896-CD59D5EF240D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7542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062413" y="511175"/>
            <a:ext cx="1801812" cy="2547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83EB1-CB96-41F4-9896-CD59D5EF240D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73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062413" y="511175"/>
            <a:ext cx="1801812" cy="2547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83EB1-CB96-41F4-9896-CD59D5EF240D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466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062413" y="511175"/>
            <a:ext cx="1801812" cy="2547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83EB1-CB96-41F4-9896-CD59D5EF240D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2858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062413" y="511175"/>
            <a:ext cx="1801812" cy="2547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83EB1-CB96-41F4-9896-CD59D5EF240D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176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062413" y="511175"/>
            <a:ext cx="1801812" cy="2547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83EB1-CB96-41F4-9896-CD59D5EF240D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1411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062413" y="511175"/>
            <a:ext cx="1801812" cy="25479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83EB1-CB96-41F4-9896-CD59D5EF240D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3039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4"/>
          <p:cNvSpPr txBox="1">
            <a:spLocks noChangeArrowheads="1"/>
          </p:cNvSpPr>
          <p:nvPr userDrawn="1"/>
        </p:nvSpPr>
        <p:spPr bwMode="auto">
          <a:xfrm>
            <a:off x="3469486" y="10318429"/>
            <a:ext cx="622300" cy="1231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 marL="0" marR="0" lvl="0" indent="0" algn="ctr" defTabSz="914112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Ⅰ-</a:t>
            </a:r>
            <a:fld id="{21816418-3A87-4D78-AB0D-1A96FAE41C28}" type="slidenum">
              <a:rPr kumimoji="0" lang="en-US" altLang="ko-KR" sz="800" b="0" i="0" u="none" strike="noStrike" kern="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rPr>
              <a:pPr marL="0" marR="0" lvl="0" indent="0" algn="ctr" defTabSz="914112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ko-KR" sz="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525553" y="314703"/>
            <a:ext cx="434414" cy="584775"/>
          </a:xfrm>
          <a:prstGeom prst="rect">
            <a:avLst/>
          </a:prstGeom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3800" b="1" dirty="0"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Ⅰ</a:t>
            </a:r>
            <a:endParaRPr lang="ko-KR" altLang="en-US" sz="3800" b="1" dirty="0">
              <a:solidFill>
                <a:schemeClr val="tx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1324366" y="410736"/>
            <a:ext cx="1439497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ko-KR" altLang="en-US" sz="2400" b="1" kern="1200" cap="none" spc="0" dirty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시스템 개요</a:t>
            </a:r>
          </a:p>
        </p:txBody>
      </p:sp>
      <p:sp>
        <p:nvSpPr>
          <p:cNvPr id="5" name="Rectangle 369"/>
          <p:cNvSpPr>
            <a:spLocks noChangeArrowheads="1"/>
          </p:cNvSpPr>
          <p:nvPr userDrawn="1"/>
        </p:nvSpPr>
        <p:spPr bwMode="auto">
          <a:xfrm>
            <a:off x="1312334" y="756091"/>
            <a:ext cx="2947207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35991" rIns="0" bIns="0" anchor="ctr"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marL="0" marR="0" indent="0" algn="l" defTabSz="961782" rtl="0" eaLnBrk="1" fontAlgn="auto" latinLnBrk="0" hangingPunct="1">
              <a:lnSpc>
                <a:spcPct val="125000"/>
              </a:lnSpc>
              <a:spcBef>
                <a:spcPct val="7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0" i="0" kern="0" spc="-50" dirty="0"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농약안전정보시스템</a:t>
            </a:r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" y="10226630"/>
            <a:ext cx="1335140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0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 userDrawn="1"/>
        </p:nvSpPr>
        <p:spPr>
          <a:xfrm>
            <a:off x="189072" y="162124"/>
            <a:ext cx="2467022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/>
            <a:r>
              <a:rPr lang="ko-KR" altLang="en-US" sz="2400" b="1" cap="none" spc="0" dirty="0">
                <a:ln>
                  <a:solidFill>
                    <a:schemeClr val="accent1"/>
                  </a:solidFill>
                </a:ln>
                <a:solidFill>
                  <a:schemeClr val="tx2"/>
                </a:solidFill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</a:t>
            </a:r>
          </a:p>
        </p:txBody>
      </p:sp>
      <p:sp>
        <p:nvSpPr>
          <p:cNvPr id="5" name="Text Box 24"/>
          <p:cNvSpPr txBox="1">
            <a:spLocks noChangeArrowheads="1"/>
          </p:cNvSpPr>
          <p:nvPr userDrawn="1"/>
        </p:nvSpPr>
        <p:spPr bwMode="auto">
          <a:xfrm>
            <a:off x="3469486" y="10318429"/>
            <a:ext cx="622300" cy="1231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 marL="0" marR="0" lvl="0" indent="0" algn="ctr" defTabSz="914112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Ⅱ -</a:t>
            </a:r>
            <a:fld id="{21816418-3A87-4D78-AB0D-1A96FAE41C28}" type="slidenum">
              <a:rPr kumimoji="0" lang="en-US" altLang="ko-KR" sz="800" b="0" i="0" u="none" strike="noStrike" kern="0" cap="none" spc="0" normalizeH="0" baseline="0" noProof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</a:rPr>
              <a:pPr marL="0" marR="0" lvl="0" indent="0" algn="ctr" defTabSz="914112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ko-KR" sz="8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Rectangle 369"/>
          <p:cNvSpPr>
            <a:spLocks noChangeArrowheads="1"/>
          </p:cNvSpPr>
          <p:nvPr userDrawn="1"/>
        </p:nvSpPr>
        <p:spPr bwMode="auto">
          <a:xfrm>
            <a:off x="221356" y="666180"/>
            <a:ext cx="2947207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35991" rIns="0" bIns="0" anchor="ctr"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marL="0" marR="0" indent="0" algn="l" defTabSz="961782" rtl="0" eaLnBrk="1" fontAlgn="auto" latinLnBrk="0" hangingPunct="1">
              <a:lnSpc>
                <a:spcPct val="125000"/>
              </a:lnSpc>
              <a:spcBef>
                <a:spcPct val="7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b="0" i="0" kern="0" spc="-50" dirty="0">
                <a:solidFill>
                  <a:schemeClr val="accent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제조수입원제업체 매뉴얼</a:t>
            </a: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" y="10226630"/>
            <a:ext cx="1335140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53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" y="10226630"/>
            <a:ext cx="1335140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0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547" y="0"/>
            <a:ext cx="75628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5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</p:sldLayoutIdLst>
  <p:txStyles>
    <p:titleStyle>
      <a:lvl1pPr algn="ctr" defTabSz="91417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3" indent="-342813" algn="l" defTabSz="914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3" indent="-285678" algn="l" defTabSz="91417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2" indent="-228543" algn="l" defTabSz="91417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6" indent="-228543" algn="l" defTabSz="91417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1" indent="-228543" algn="l" defTabSz="91417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4" indent="-228543" algn="l" defTabSz="91417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49" indent="-228543" algn="l" defTabSz="91417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34" indent="-228543" algn="l" defTabSz="91417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19" indent="-228543" algn="l" defTabSz="91417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4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0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3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8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3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8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92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76" algn="l" defTabSz="914170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9869" y="-17896"/>
            <a:ext cx="8820980" cy="107279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32459" y="3690516"/>
            <a:ext cx="6511148" cy="769435"/>
          </a:xfrm>
          <a:prstGeom prst="rect">
            <a:avLst/>
          </a:prstGeom>
          <a:noFill/>
        </p:spPr>
        <p:txBody>
          <a:bodyPr wrap="square" lIns="91434" tIns="45717" rIns="91434" bIns="45717" rtlCol="0" anchor="ctr">
            <a:spAutoFit/>
          </a:bodyPr>
          <a:lstStyle/>
          <a:p>
            <a:pPr algn="ctr" fontAlgn="base" latinLnBrk="1">
              <a:lnSpc>
                <a:spcPct val="150000"/>
              </a:lnSpc>
            </a:pPr>
            <a:r>
              <a:rPr lang="ko-KR" altLang="en-US" sz="3200" b="1" kern="900" spc="0" dirty="0">
                <a:effectLst/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 검색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84587" y="9922377"/>
            <a:ext cx="6511148" cy="769435"/>
          </a:xfrm>
          <a:prstGeom prst="rect">
            <a:avLst/>
          </a:prstGeom>
          <a:noFill/>
        </p:spPr>
        <p:txBody>
          <a:bodyPr wrap="square" lIns="91434" tIns="45717" rIns="91434" bIns="45717" rtlCol="0" anchor="ctr">
            <a:spAutoFit/>
          </a:bodyPr>
          <a:lstStyle/>
          <a:p>
            <a:pPr algn="ctr" fontAlgn="base" latinLnBrk="1">
              <a:lnSpc>
                <a:spcPct val="150000"/>
              </a:lnSpc>
            </a:pPr>
            <a:r>
              <a:rPr lang="en-US" altLang="ko-KR" sz="3200" b="1" kern="9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2026.03.17</a:t>
            </a:r>
            <a:endParaRPr lang="ko-KR" altLang="en-US" sz="3200" b="1" kern="900" spc="0" dirty="0">
              <a:effectLst/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5166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-35793" y="1134906"/>
            <a:ext cx="64801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lvl="1" algn="just" eaLnBrk="0" latinLnBrk="0" hangingPunct="0">
              <a:spcAft>
                <a:spcPts val="551"/>
              </a:spcAft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1. 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농약 검색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(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계속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)</a:t>
            </a:r>
          </a:p>
        </p:txBody>
      </p:sp>
      <p:sp>
        <p:nvSpPr>
          <p:cNvPr id="35" name="Rectangle 128"/>
          <p:cNvSpPr>
            <a:spLocks noChangeArrowheads="1"/>
          </p:cNvSpPr>
          <p:nvPr/>
        </p:nvSpPr>
        <p:spPr bwMode="auto">
          <a:xfrm>
            <a:off x="441445" y="1494272"/>
            <a:ext cx="6660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algn="just"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 농약 검색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 eaLnBrk="0" latinLnBrk="0" hangingPunct="0">
              <a:spcAft>
                <a:spcPts val="600"/>
              </a:spcAft>
            </a:pP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86415" y="8163389"/>
            <a:ext cx="6524215" cy="142535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defTabSz="878235" eaLnBrk="0" latinLnBrk="0" hangingPunct="0">
              <a:spcAft>
                <a:spcPts val="275"/>
              </a:spcAft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7" name="그룹 35"/>
          <p:cNvGrpSpPr>
            <a:grpSpLocks/>
          </p:cNvGrpSpPr>
          <p:nvPr/>
        </p:nvGrpSpPr>
        <p:grpSpPr bwMode="auto">
          <a:xfrm>
            <a:off x="438599" y="8151230"/>
            <a:ext cx="2419154" cy="445343"/>
            <a:chOff x="431800" y="4890430"/>
            <a:chExt cx="2429168" cy="438011"/>
          </a:xfrm>
        </p:grpSpPr>
        <p:sp>
          <p:nvSpPr>
            <p:cNvPr id="38" name="한쪽 모서리가 둥근 사각형 37"/>
            <p:cNvSpPr/>
            <p:nvPr/>
          </p:nvSpPr>
          <p:spPr>
            <a:xfrm>
              <a:off x="433387" y="4890430"/>
              <a:ext cx="2427581" cy="292007"/>
            </a:xfrm>
            <a:prstGeom prst="round1Rect">
              <a:avLst/>
            </a:prstGeom>
            <a:solidFill>
              <a:srgbClr val="4DB9D3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39" name="이등변 삼각형 38"/>
            <p:cNvSpPr/>
            <p:nvPr/>
          </p:nvSpPr>
          <p:spPr>
            <a:xfrm flipV="1">
              <a:off x="431800" y="5182437"/>
              <a:ext cx="146050" cy="146004"/>
            </a:xfrm>
            <a:prstGeom prst="triangle">
              <a:avLst>
                <a:gd name="adj" fmla="val 98695"/>
              </a:avLst>
            </a:prstGeom>
            <a:solidFill>
              <a:srgbClr val="2EA1BC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40" name="Text Box 81"/>
            <p:cNvSpPr txBox="1">
              <a:spLocks noChangeArrowheads="1"/>
            </p:cNvSpPr>
            <p:nvPr/>
          </p:nvSpPr>
          <p:spPr bwMode="auto">
            <a:xfrm flipH="1">
              <a:off x="601285" y="4913468"/>
              <a:ext cx="1320469" cy="2592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defTabSz="878235" latinLnBrk="0">
                <a:defRPr/>
              </a:pPr>
              <a:r>
                <a:rPr lang="ko-KR" altLang="en-US" sz="11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화면설명</a:t>
              </a:r>
              <a:endParaRPr lang="ko-KR" altLang="en-US" sz="11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84047" y="8583278"/>
            <a:ext cx="6517398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작물보호제지침서일러두기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버튼 클릭 시 지침서 관련 일러두기 팝업을 호출합니다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일러두기 정보 레이어 팝업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46" y="2534696"/>
            <a:ext cx="6777198" cy="4371975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5720616" y="4559506"/>
            <a:ext cx="1330029" cy="39115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" name="타원 16"/>
          <p:cNvSpPr>
            <a:spLocks noChangeAspect="1"/>
          </p:cNvSpPr>
          <p:nvPr/>
        </p:nvSpPr>
        <p:spPr>
          <a:xfrm>
            <a:off x="5384609" y="4660548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82" y="4804763"/>
            <a:ext cx="4371099" cy="2957716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859385" y="4786552"/>
            <a:ext cx="4377896" cy="298719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0" name="타원 19"/>
          <p:cNvSpPr>
            <a:spLocks noChangeAspect="1"/>
          </p:cNvSpPr>
          <p:nvPr/>
        </p:nvSpPr>
        <p:spPr>
          <a:xfrm>
            <a:off x="542168" y="5850756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8" name="꺾인 연결선 7"/>
          <p:cNvCxnSpPr>
            <a:endCxn id="6" idx="3"/>
          </p:cNvCxnSpPr>
          <p:nvPr/>
        </p:nvCxnSpPr>
        <p:spPr>
          <a:xfrm rot="5400000">
            <a:off x="5144974" y="5042964"/>
            <a:ext cx="1332965" cy="1148349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52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-35793" y="1134906"/>
            <a:ext cx="64801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lvl="1" algn="just" eaLnBrk="0" latinLnBrk="0" hangingPunct="0">
              <a:spcAft>
                <a:spcPts val="551"/>
              </a:spcAft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1. 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농약 검색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(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계속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)</a:t>
            </a:r>
          </a:p>
        </p:txBody>
      </p:sp>
      <p:sp>
        <p:nvSpPr>
          <p:cNvPr id="35" name="Rectangle 128"/>
          <p:cNvSpPr>
            <a:spLocks noChangeArrowheads="1"/>
          </p:cNvSpPr>
          <p:nvPr/>
        </p:nvSpPr>
        <p:spPr bwMode="auto">
          <a:xfrm>
            <a:off x="441445" y="1494272"/>
            <a:ext cx="6660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algn="just"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 농약 검색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 eaLnBrk="0" latinLnBrk="0" hangingPunct="0">
              <a:spcAft>
                <a:spcPts val="600"/>
              </a:spcAft>
            </a:pP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86415" y="7629988"/>
            <a:ext cx="6524215" cy="24692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defTabSz="878235" eaLnBrk="0" latinLnBrk="0" hangingPunct="0">
              <a:spcAft>
                <a:spcPts val="275"/>
              </a:spcAft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7" name="그룹 35"/>
          <p:cNvGrpSpPr>
            <a:grpSpLocks/>
          </p:cNvGrpSpPr>
          <p:nvPr/>
        </p:nvGrpSpPr>
        <p:grpSpPr bwMode="auto">
          <a:xfrm>
            <a:off x="438599" y="7617830"/>
            <a:ext cx="2419154" cy="445343"/>
            <a:chOff x="431800" y="4890430"/>
            <a:chExt cx="2429168" cy="438011"/>
          </a:xfrm>
        </p:grpSpPr>
        <p:sp>
          <p:nvSpPr>
            <p:cNvPr id="38" name="한쪽 모서리가 둥근 사각형 37"/>
            <p:cNvSpPr/>
            <p:nvPr/>
          </p:nvSpPr>
          <p:spPr>
            <a:xfrm>
              <a:off x="433387" y="4890430"/>
              <a:ext cx="2427581" cy="292007"/>
            </a:xfrm>
            <a:prstGeom prst="round1Rect">
              <a:avLst/>
            </a:prstGeom>
            <a:solidFill>
              <a:srgbClr val="4DB9D3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39" name="이등변 삼각형 38"/>
            <p:cNvSpPr/>
            <p:nvPr/>
          </p:nvSpPr>
          <p:spPr>
            <a:xfrm flipV="1">
              <a:off x="431800" y="5182437"/>
              <a:ext cx="146050" cy="146004"/>
            </a:xfrm>
            <a:prstGeom prst="triangle">
              <a:avLst>
                <a:gd name="adj" fmla="val 98695"/>
              </a:avLst>
            </a:prstGeom>
            <a:solidFill>
              <a:srgbClr val="2EA1BC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40" name="Text Box 81"/>
            <p:cNvSpPr txBox="1">
              <a:spLocks noChangeArrowheads="1"/>
            </p:cNvSpPr>
            <p:nvPr/>
          </p:nvSpPr>
          <p:spPr bwMode="auto">
            <a:xfrm flipH="1">
              <a:off x="601285" y="4913468"/>
              <a:ext cx="1320469" cy="2592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defTabSz="878235" latinLnBrk="0">
                <a:defRPr/>
              </a:pPr>
              <a:r>
                <a:rPr lang="ko-KR" altLang="en-US" sz="11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화면설명</a:t>
              </a:r>
              <a:endParaRPr lang="ko-KR" altLang="en-US" sz="11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84047" y="7948278"/>
            <a:ext cx="658869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③ 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용도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용도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 조건입니다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선택 박스 형태로 제공합니다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(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살균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살충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균충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제초 등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품목명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품목명 검색 조건입니다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자동완성 기능이 제공되며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단제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및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합제를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구분하여 선택하실 수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있습니다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기본 조건으로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단제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및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합제가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선택되어 있습니다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상표명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상표명 검색 조건입니다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입력한 텍스트를 포함한 자료를 검색합니다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marL="228600" indent="-228600" eaLnBrk="0" latinLnBrk="0" hangingPunct="0">
              <a:spcAft>
                <a:spcPts val="600"/>
              </a:spcAft>
              <a:buAutoNum type="circleNumDbPlain" startAt="4"/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자동완성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품목명 입력 시 자동완성 제공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선택박스가 활성화된 상태에서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항목을 </a:t>
            </a:r>
            <a:endParaRPr lang="en-US" altLang="ko-KR" sz="1200" dirty="0">
              <a:solidFill>
                <a:schemeClr val="accent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마우스로 클릭하거나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ENTER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TAB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키를 입력하면 회색으로 표시된 품목명이  자동으로 입력됩니다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포함 검색을 원하시는 경우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ESC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키를 입력하거나 빈화면을 클릭하여 자동완성 창을 닫습니다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46" y="1798096"/>
            <a:ext cx="6777198" cy="4371975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394900" y="4302415"/>
            <a:ext cx="6777843" cy="38178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3" name="타원 22"/>
          <p:cNvSpPr>
            <a:spLocks noChangeAspect="1"/>
          </p:cNvSpPr>
          <p:nvPr/>
        </p:nvSpPr>
        <p:spPr>
          <a:xfrm>
            <a:off x="74361" y="4367305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91" y="5042402"/>
            <a:ext cx="3695700" cy="25050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직사각형 23"/>
          <p:cNvSpPr/>
          <p:nvPr/>
        </p:nvSpPr>
        <p:spPr>
          <a:xfrm>
            <a:off x="699882" y="5042402"/>
            <a:ext cx="3747186" cy="250507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5" name="타원 24"/>
          <p:cNvSpPr>
            <a:spLocks noChangeAspect="1"/>
          </p:cNvSpPr>
          <p:nvPr/>
        </p:nvSpPr>
        <p:spPr>
          <a:xfrm>
            <a:off x="4537496" y="6210995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3" name="꺾인 연결선 12"/>
          <p:cNvCxnSpPr/>
          <p:nvPr/>
        </p:nvCxnSpPr>
        <p:spPr>
          <a:xfrm rot="5400000">
            <a:off x="4055095" y="5045100"/>
            <a:ext cx="1346572" cy="624780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83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-35793" y="1134906"/>
            <a:ext cx="64801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lvl="1" algn="just" eaLnBrk="0" latinLnBrk="0" hangingPunct="0">
              <a:spcAft>
                <a:spcPts val="551"/>
              </a:spcAft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1. 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농약 검색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(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계속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)</a:t>
            </a:r>
          </a:p>
        </p:txBody>
      </p:sp>
      <p:sp>
        <p:nvSpPr>
          <p:cNvPr id="35" name="Rectangle 128"/>
          <p:cNvSpPr>
            <a:spLocks noChangeArrowheads="1"/>
          </p:cNvSpPr>
          <p:nvPr/>
        </p:nvSpPr>
        <p:spPr bwMode="auto">
          <a:xfrm>
            <a:off x="441445" y="1494272"/>
            <a:ext cx="6660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algn="just"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 농약 검색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 eaLnBrk="0" latinLnBrk="0" hangingPunct="0">
              <a:spcAft>
                <a:spcPts val="600"/>
              </a:spcAft>
            </a:pP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86415" y="7629988"/>
            <a:ext cx="6524215" cy="24692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defTabSz="878235" eaLnBrk="0" latinLnBrk="0" hangingPunct="0">
              <a:spcAft>
                <a:spcPts val="275"/>
              </a:spcAft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7" name="그룹 35"/>
          <p:cNvGrpSpPr>
            <a:grpSpLocks/>
          </p:cNvGrpSpPr>
          <p:nvPr/>
        </p:nvGrpSpPr>
        <p:grpSpPr bwMode="auto">
          <a:xfrm>
            <a:off x="438599" y="7617830"/>
            <a:ext cx="2419154" cy="445343"/>
            <a:chOff x="431800" y="4890430"/>
            <a:chExt cx="2429168" cy="438011"/>
          </a:xfrm>
        </p:grpSpPr>
        <p:sp>
          <p:nvSpPr>
            <p:cNvPr id="38" name="한쪽 모서리가 둥근 사각형 37"/>
            <p:cNvSpPr/>
            <p:nvPr/>
          </p:nvSpPr>
          <p:spPr>
            <a:xfrm>
              <a:off x="433387" y="4890430"/>
              <a:ext cx="2427581" cy="292007"/>
            </a:xfrm>
            <a:prstGeom prst="round1Rect">
              <a:avLst/>
            </a:prstGeom>
            <a:solidFill>
              <a:srgbClr val="4DB9D3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39" name="이등변 삼각형 38"/>
            <p:cNvSpPr/>
            <p:nvPr/>
          </p:nvSpPr>
          <p:spPr>
            <a:xfrm flipV="1">
              <a:off x="431800" y="5182437"/>
              <a:ext cx="146050" cy="146004"/>
            </a:xfrm>
            <a:prstGeom prst="triangle">
              <a:avLst>
                <a:gd name="adj" fmla="val 98695"/>
              </a:avLst>
            </a:prstGeom>
            <a:solidFill>
              <a:srgbClr val="2EA1BC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40" name="Text Box 81"/>
            <p:cNvSpPr txBox="1">
              <a:spLocks noChangeArrowheads="1"/>
            </p:cNvSpPr>
            <p:nvPr/>
          </p:nvSpPr>
          <p:spPr bwMode="auto">
            <a:xfrm flipH="1">
              <a:off x="601285" y="4913468"/>
              <a:ext cx="1320469" cy="2592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defTabSz="878235" latinLnBrk="0">
                <a:defRPr/>
              </a:pPr>
              <a:r>
                <a:rPr lang="ko-KR" altLang="en-US" sz="11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화면설명</a:t>
              </a:r>
              <a:endParaRPr lang="ko-KR" altLang="en-US" sz="11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84046" y="7948278"/>
            <a:ext cx="6575997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⑤  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작물명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1,2,3,4] :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작물명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>
                <a:solidFill>
                  <a:srgbClr val="0070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 조건입니다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입력한 텍스트를 포함한 자료를 검색합니다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각 입력 항목 내 체크박스 선택 시 검색어와 정확히 일치하는 자료만 검색됩니다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⑥ 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자동완성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작물명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입력 시 자동완성 제공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선택박스가 활성화된 상태에서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항목을 </a:t>
            </a:r>
            <a:endParaRPr lang="en-US" altLang="ko-KR" sz="1200" dirty="0">
              <a:solidFill>
                <a:schemeClr val="accent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마우스로 클릭하거나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ENTER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TAB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키를 입력하면 회색으로 표시된 품목명이  자동으로 입력됩니다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포함 검색을 원하시는 경우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ESC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키를 입력하거나 빈화면을 클릭하여 자동완성 창을 닫습니다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endParaRPr lang="en-US" altLang="ko-KR" sz="1200" dirty="0"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endParaRPr lang="en-US" altLang="ko-KR" sz="1200" dirty="0"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46" y="1798096"/>
            <a:ext cx="6777198" cy="4371975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386782" y="4673228"/>
            <a:ext cx="6777843" cy="38178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" name="타원 17"/>
          <p:cNvSpPr>
            <a:spLocks noChangeAspect="1"/>
          </p:cNvSpPr>
          <p:nvPr/>
        </p:nvSpPr>
        <p:spPr>
          <a:xfrm>
            <a:off x="49809" y="4738118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47" y="5630891"/>
            <a:ext cx="3076575" cy="1838325"/>
          </a:xfrm>
          <a:prstGeom prst="rect">
            <a:avLst/>
          </a:prstGeom>
        </p:spPr>
      </p:pic>
      <p:sp>
        <p:nvSpPr>
          <p:cNvPr id="20" name="직사각형 19"/>
          <p:cNvSpPr/>
          <p:nvPr/>
        </p:nvSpPr>
        <p:spPr>
          <a:xfrm>
            <a:off x="584047" y="5671612"/>
            <a:ext cx="3076575" cy="191266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6" name="타원 25"/>
          <p:cNvSpPr>
            <a:spLocks noChangeAspect="1"/>
          </p:cNvSpPr>
          <p:nvPr/>
        </p:nvSpPr>
        <p:spPr>
          <a:xfrm>
            <a:off x="3842746" y="6522017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4" name="꺾인 연결선 3"/>
          <p:cNvCxnSpPr/>
          <p:nvPr/>
        </p:nvCxnSpPr>
        <p:spPr>
          <a:xfrm rot="10800000" flipV="1">
            <a:off x="3660623" y="5055017"/>
            <a:ext cx="1308141" cy="1275826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557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-35793" y="1134906"/>
            <a:ext cx="64801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lvl="1" algn="just" eaLnBrk="0" latinLnBrk="0" hangingPunct="0">
              <a:spcAft>
                <a:spcPts val="551"/>
              </a:spcAft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1. 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농약 검색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(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계속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)</a:t>
            </a:r>
          </a:p>
        </p:txBody>
      </p:sp>
      <p:sp>
        <p:nvSpPr>
          <p:cNvPr id="35" name="Rectangle 128"/>
          <p:cNvSpPr>
            <a:spLocks noChangeArrowheads="1"/>
          </p:cNvSpPr>
          <p:nvPr/>
        </p:nvSpPr>
        <p:spPr bwMode="auto">
          <a:xfrm>
            <a:off x="441445" y="1494272"/>
            <a:ext cx="6660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algn="just"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 농약 검색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 eaLnBrk="0" latinLnBrk="0" hangingPunct="0">
              <a:spcAft>
                <a:spcPts val="600"/>
              </a:spcAft>
            </a:pP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86415" y="7629988"/>
            <a:ext cx="6524215" cy="24692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defTabSz="878235" eaLnBrk="0" latinLnBrk="0" hangingPunct="0">
              <a:spcAft>
                <a:spcPts val="275"/>
              </a:spcAft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7" name="그룹 35"/>
          <p:cNvGrpSpPr>
            <a:grpSpLocks/>
          </p:cNvGrpSpPr>
          <p:nvPr/>
        </p:nvGrpSpPr>
        <p:grpSpPr bwMode="auto">
          <a:xfrm>
            <a:off x="438599" y="7617830"/>
            <a:ext cx="2419154" cy="445343"/>
            <a:chOff x="431800" y="4890430"/>
            <a:chExt cx="2429168" cy="438011"/>
          </a:xfrm>
        </p:grpSpPr>
        <p:sp>
          <p:nvSpPr>
            <p:cNvPr id="38" name="한쪽 모서리가 둥근 사각형 37"/>
            <p:cNvSpPr/>
            <p:nvPr/>
          </p:nvSpPr>
          <p:spPr>
            <a:xfrm>
              <a:off x="433387" y="4890430"/>
              <a:ext cx="2427581" cy="292007"/>
            </a:xfrm>
            <a:prstGeom prst="round1Rect">
              <a:avLst/>
            </a:prstGeom>
            <a:solidFill>
              <a:srgbClr val="4DB9D3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39" name="이등변 삼각형 38"/>
            <p:cNvSpPr/>
            <p:nvPr/>
          </p:nvSpPr>
          <p:spPr>
            <a:xfrm flipV="1">
              <a:off x="431800" y="5182437"/>
              <a:ext cx="146050" cy="146004"/>
            </a:xfrm>
            <a:prstGeom prst="triangle">
              <a:avLst>
                <a:gd name="adj" fmla="val 98695"/>
              </a:avLst>
            </a:prstGeom>
            <a:solidFill>
              <a:srgbClr val="2EA1BC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40" name="Text Box 81"/>
            <p:cNvSpPr txBox="1">
              <a:spLocks noChangeArrowheads="1"/>
            </p:cNvSpPr>
            <p:nvPr/>
          </p:nvSpPr>
          <p:spPr bwMode="auto">
            <a:xfrm flipH="1">
              <a:off x="601285" y="4913468"/>
              <a:ext cx="1320469" cy="2592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defTabSz="878235" latinLnBrk="0">
                <a:defRPr/>
              </a:pPr>
              <a:r>
                <a:rPr lang="ko-KR" altLang="en-US" sz="11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화면설명</a:t>
              </a:r>
              <a:endParaRPr lang="ko-KR" altLang="en-US" sz="11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84046" y="7948278"/>
            <a:ext cx="6575997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⑦  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병해충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1,2,3,4]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병해충명 </a:t>
            </a:r>
            <a:r>
              <a:rPr lang="ko-KR" altLang="en-US" sz="1200" dirty="0">
                <a:solidFill>
                  <a:srgbClr val="0070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 조건입니다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입력한 텍스트를 포함한 자료를 검색합니다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각 입력 항목 내 체크박스 선택 시 검색어와 정확히 일치하는 자료만 검색됩니다 </a:t>
            </a:r>
            <a:endParaRPr lang="en-US" altLang="ko-KR" sz="1200" dirty="0">
              <a:solidFill>
                <a:schemeClr val="accent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⑧  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자동완성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병해충명 입력 시 자동완성 제공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선택박스가 활성화된 상태에서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항목을 </a:t>
            </a:r>
            <a:endParaRPr lang="en-US" altLang="ko-KR" sz="1200" dirty="0">
              <a:solidFill>
                <a:schemeClr val="accent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마우스로 클릭하거나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ENTER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또는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TAB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키를 입력하면 회색으로 표시된 품목명이  자동으로 입력됩니다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포함 검색을 원하시는 경우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ESC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키를 입력하거나 빈화면을 클릭하여 자동완성 창을 닫습니다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endParaRPr lang="en-US" altLang="ko-KR" sz="1200" dirty="0"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endParaRPr lang="en-US" altLang="ko-KR" sz="1200" dirty="0"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46" y="1798096"/>
            <a:ext cx="6777198" cy="4371975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386782" y="5003428"/>
            <a:ext cx="6777843" cy="38178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" name="타원 17"/>
          <p:cNvSpPr>
            <a:spLocks noChangeAspect="1"/>
          </p:cNvSpPr>
          <p:nvPr/>
        </p:nvSpPr>
        <p:spPr>
          <a:xfrm>
            <a:off x="49809" y="5068318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7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84047" y="5671612"/>
            <a:ext cx="3076575" cy="191266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6" name="타원 25"/>
          <p:cNvSpPr>
            <a:spLocks noChangeAspect="1"/>
          </p:cNvSpPr>
          <p:nvPr/>
        </p:nvSpPr>
        <p:spPr>
          <a:xfrm>
            <a:off x="3842746" y="6522017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8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4" name="꺾인 연결선 3"/>
          <p:cNvCxnSpPr/>
          <p:nvPr/>
        </p:nvCxnSpPr>
        <p:spPr>
          <a:xfrm rot="5400000">
            <a:off x="3589853" y="5455989"/>
            <a:ext cx="945626" cy="804083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93" y="5707680"/>
            <a:ext cx="3067050" cy="179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04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-35793" y="1134906"/>
            <a:ext cx="64801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lvl="1" algn="just" eaLnBrk="0" latinLnBrk="0" hangingPunct="0">
              <a:spcAft>
                <a:spcPts val="551"/>
              </a:spcAft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1. 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농약 검색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(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계속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)</a:t>
            </a:r>
          </a:p>
        </p:txBody>
      </p:sp>
      <p:sp>
        <p:nvSpPr>
          <p:cNvPr id="35" name="Rectangle 128"/>
          <p:cNvSpPr>
            <a:spLocks noChangeArrowheads="1"/>
          </p:cNvSpPr>
          <p:nvPr/>
        </p:nvSpPr>
        <p:spPr bwMode="auto">
          <a:xfrm>
            <a:off x="441445" y="1494272"/>
            <a:ext cx="6660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algn="just"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 농약 검색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 eaLnBrk="0" latinLnBrk="0" hangingPunct="0">
              <a:spcAft>
                <a:spcPts val="600"/>
              </a:spcAft>
            </a:pP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86415" y="7629988"/>
            <a:ext cx="6524215" cy="24692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defTabSz="878235" eaLnBrk="0" latinLnBrk="0" hangingPunct="0">
              <a:spcAft>
                <a:spcPts val="275"/>
              </a:spcAft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7" name="그룹 35"/>
          <p:cNvGrpSpPr>
            <a:grpSpLocks/>
          </p:cNvGrpSpPr>
          <p:nvPr/>
        </p:nvGrpSpPr>
        <p:grpSpPr bwMode="auto">
          <a:xfrm>
            <a:off x="438599" y="7617830"/>
            <a:ext cx="2419154" cy="445343"/>
            <a:chOff x="431800" y="4890430"/>
            <a:chExt cx="2429168" cy="438011"/>
          </a:xfrm>
        </p:grpSpPr>
        <p:sp>
          <p:nvSpPr>
            <p:cNvPr id="38" name="한쪽 모서리가 둥근 사각형 37"/>
            <p:cNvSpPr/>
            <p:nvPr/>
          </p:nvSpPr>
          <p:spPr>
            <a:xfrm>
              <a:off x="433387" y="4890430"/>
              <a:ext cx="2427581" cy="292007"/>
            </a:xfrm>
            <a:prstGeom prst="round1Rect">
              <a:avLst/>
            </a:prstGeom>
            <a:solidFill>
              <a:srgbClr val="4DB9D3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39" name="이등변 삼각형 38"/>
            <p:cNvSpPr/>
            <p:nvPr/>
          </p:nvSpPr>
          <p:spPr>
            <a:xfrm flipV="1">
              <a:off x="431800" y="5182437"/>
              <a:ext cx="146050" cy="146004"/>
            </a:xfrm>
            <a:prstGeom prst="triangle">
              <a:avLst>
                <a:gd name="adj" fmla="val 98695"/>
              </a:avLst>
            </a:prstGeom>
            <a:solidFill>
              <a:srgbClr val="2EA1BC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40" name="Text Box 81"/>
            <p:cNvSpPr txBox="1">
              <a:spLocks noChangeArrowheads="1"/>
            </p:cNvSpPr>
            <p:nvPr/>
          </p:nvSpPr>
          <p:spPr bwMode="auto">
            <a:xfrm flipH="1">
              <a:off x="601285" y="4913468"/>
              <a:ext cx="1320469" cy="2592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defTabSz="878235" latinLnBrk="0">
                <a:defRPr/>
              </a:pPr>
              <a:r>
                <a:rPr lang="ko-KR" altLang="en-US" sz="11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화면설명</a:t>
              </a:r>
              <a:endParaRPr lang="ko-KR" altLang="en-US" sz="11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84047" y="7948278"/>
            <a:ext cx="6517398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marL="228600" indent="-228600" eaLnBrk="0" latinLnBrk="0" hangingPunct="0">
              <a:spcAft>
                <a:spcPts val="600"/>
              </a:spcAft>
              <a:buAutoNum type="circleNumDbPlain" startAt="9"/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제형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제형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 조건입니다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입력한 텍스트를 포함한 자료를 검색합니다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[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작용기작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작용기작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검색 조건입니다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입력한 텍스트를 포함한 자료를 검색합니다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사용방법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사용방법 검색 조건입니다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입력한 텍스트를 포함한 자료를 검색합니다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[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법인명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법인명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검색 조건입니다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입력한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텍스트를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포함한 자료를 검색합니다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marL="228600" indent="-228600" eaLnBrk="0" latinLnBrk="0" hangingPunct="0">
              <a:spcAft>
                <a:spcPts val="600"/>
              </a:spcAft>
              <a:buAutoNum type="circleNumDbPlain" startAt="10"/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검색초기화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클릭 시 입력한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 조건을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초기화 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클릭 시 입력한 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 조건에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맞는 데이터를 검색합니다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endParaRPr lang="en-US" altLang="ko-KR" sz="1200" dirty="0"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endParaRPr lang="en-US" altLang="ko-KR" sz="1200" dirty="0"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846" y="1798096"/>
            <a:ext cx="6777198" cy="4371975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386782" y="5358656"/>
            <a:ext cx="6777843" cy="342617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" name="타원 17"/>
          <p:cNvSpPr>
            <a:spLocks noChangeAspect="1"/>
          </p:cNvSpPr>
          <p:nvPr/>
        </p:nvSpPr>
        <p:spPr>
          <a:xfrm>
            <a:off x="60517" y="5384056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타원 18"/>
          <p:cNvSpPr>
            <a:spLocks noChangeAspect="1"/>
          </p:cNvSpPr>
          <p:nvPr/>
        </p:nvSpPr>
        <p:spPr>
          <a:xfrm>
            <a:off x="67316" y="5777473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10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86782" y="5758203"/>
            <a:ext cx="6777843" cy="33463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2452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-35793" y="1134906"/>
            <a:ext cx="64801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lvl="1" algn="just" eaLnBrk="0" latinLnBrk="0" hangingPunct="0">
              <a:spcAft>
                <a:spcPts val="551"/>
              </a:spcAft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1. 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농약 검색</a:t>
            </a:r>
            <a:endParaRPr lang="en-US" altLang="ko-KR" sz="1600" b="1" dirty="0"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 Unicode MS" pitchFamily="50" charset="-127"/>
            </a:endParaRPr>
          </a:p>
        </p:txBody>
      </p:sp>
      <p:sp>
        <p:nvSpPr>
          <p:cNvPr id="35" name="Rectangle 128"/>
          <p:cNvSpPr>
            <a:spLocks noChangeArrowheads="1"/>
          </p:cNvSpPr>
          <p:nvPr/>
        </p:nvSpPr>
        <p:spPr bwMode="auto">
          <a:xfrm>
            <a:off x="441445" y="1494272"/>
            <a:ext cx="6660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algn="just"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 농약 검색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 eaLnBrk="0" latinLnBrk="0" hangingPunct="0">
              <a:spcAft>
                <a:spcPts val="600"/>
              </a:spcAft>
            </a:pP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86415" y="7629988"/>
            <a:ext cx="6524215" cy="24692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defTabSz="878235" eaLnBrk="0" latinLnBrk="0" hangingPunct="0">
              <a:spcAft>
                <a:spcPts val="275"/>
              </a:spcAft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7" name="그룹 35"/>
          <p:cNvGrpSpPr>
            <a:grpSpLocks/>
          </p:cNvGrpSpPr>
          <p:nvPr/>
        </p:nvGrpSpPr>
        <p:grpSpPr bwMode="auto">
          <a:xfrm>
            <a:off x="438599" y="7617830"/>
            <a:ext cx="2419154" cy="445343"/>
            <a:chOff x="431800" y="4890430"/>
            <a:chExt cx="2429168" cy="438011"/>
          </a:xfrm>
        </p:grpSpPr>
        <p:sp>
          <p:nvSpPr>
            <p:cNvPr id="38" name="한쪽 모서리가 둥근 사각형 37"/>
            <p:cNvSpPr/>
            <p:nvPr/>
          </p:nvSpPr>
          <p:spPr>
            <a:xfrm>
              <a:off x="433387" y="4890430"/>
              <a:ext cx="2427581" cy="292007"/>
            </a:xfrm>
            <a:prstGeom prst="round1Rect">
              <a:avLst/>
            </a:prstGeom>
            <a:solidFill>
              <a:srgbClr val="4DB9D3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39" name="이등변 삼각형 38"/>
            <p:cNvSpPr/>
            <p:nvPr/>
          </p:nvSpPr>
          <p:spPr>
            <a:xfrm flipV="1">
              <a:off x="431800" y="5182437"/>
              <a:ext cx="146050" cy="146004"/>
            </a:xfrm>
            <a:prstGeom prst="triangle">
              <a:avLst>
                <a:gd name="adj" fmla="val 98695"/>
              </a:avLst>
            </a:prstGeom>
            <a:solidFill>
              <a:srgbClr val="2EA1BC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40" name="Text Box 81"/>
            <p:cNvSpPr txBox="1">
              <a:spLocks noChangeArrowheads="1"/>
            </p:cNvSpPr>
            <p:nvPr/>
          </p:nvSpPr>
          <p:spPr bwMode="auto">
            <a:xfrm flipH="1">
              <a:off x="601285" y="4913468"/>
              <a:ext cx="1320469" cy="2592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defTabSz="878235" latinLnBrk="0">
                <a:defRPr/>
              </a:pPr>
              <a:r>
                <a:rPr lang="ko-KR" altLang="en-US" sz="11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화면설명</a:t>
              </a:r>
              <a:endParaRPr lang="ko-KR" altLang="en-US" sz="11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84047" y="7948278"/>
            <a:ext cx="6517398" cy="253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⑪ 검색 데이터 분류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각 분류에 맞게 제공받고자 하는 탭을 클릭합니다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⑫ 품목명 클릭 시 해당 농약에 대한 상세 정보 화면으로 이동합니다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⑬ 아이콘 클릭 시 해당 농약에 대한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작물보호제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지침서 정보를 조회합니다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⑭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전체엑셀다운로드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클릭 시  모든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 정보에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대한 엑셀 파일 다운로드를 제공합니다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                                    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해당 농약 정보는 실시간으로 반영되지 않으며 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일의 반영 간격이 있습니다</a:t>
            </a:r>
            <a:r>
              <a:rPr lang="en-US" altLang="ko-KR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엑셀다운로드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검색결과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검색된 자료에 대한 엑셀 파일 다운로드를 제공합니다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[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작용기작설명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] 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클릭 시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작용기작에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대한 설명과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분류기준 등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첨부파일 다운로드를 제공하는   </a:t>
            </a:r>
            <a:endParaRPr lang="en-US" altLang="ko-KR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팝업을 호출합니다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endParaRPr lang="en-US" altLang="ko-KR" sz="1200" dirty="0"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228600" indent="-228600" eaLnBrk="0" latinLnBrk="0" hangingPunct="0">
              <a:spcAft>
                <a:spcPts val="600"/>
              </a:spcAft>
              <a:buFont typeface="+mj-ea"/>
              <a:buAutoNum type="circleNumDbPlain"/>
            </a:pPr>
            <a:endParaRPr lang="en-US" altLang="ko-KR" sz="1200" dirty="0">
              <a:solidFill>
                <a:srgbClr val="FF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40" y="1940424"/>
            <a:ext cx="7164796" cy="5414880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52240" y="1905147"/>
            <a:ext cx="7092787" cy="456153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335428" y="2885320"/>
            <a:ext cx="661227" cy="296543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436816" y="2885320"/>
            <a:ext cx="576064" cy="296543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428703" y="6966880"/>
            <a:ext cx="3009303" cy="421977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5" name="타원 24"/>
          <p:cNvSpPr>
            <a:spLocks noChangeAspect="1"/>
          </p:cNvSpPr>
          <p:nvPr/>
        </p:nvSpPr>
        <p:spPr>
          <a:xfrm>
            <a:off x="6849437" y="2029148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11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6" name="타원 25"/>
          <p:cNvSpPr>
            <a:spLocks noChangeAspect="1"/>
          </p:cNvSpPr>
          <p:nvPr/>
        </p:nvSpPr>
        <p:spPr>
          <a:xfrm>
            <a:off x="3047990" y="3865326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12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7" name="타원 26"/>
          <p:cNvSpPr>
            <a:spLocks noChangeAspect="1"/>
          </p:cNvSpPr>
          <p:nvPr/>
        </p:nvSpPr>
        <p:spPr>
          <a:xfrm>
            <a:off x="5162078" y="3865326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13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8" name="타원 27"/>
          <p:cNvSpPr>
            <a:spLocks noChangeAspect="1"/>
          </p:cNvSpPr>
          <p:nvPr/>
        </p:nvSpPr>
        <p:spPr>
          <a:xfrm>
            <a:off x="4115865" y="7063487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14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4800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99" y="2433037"/>
            <a:ext cx="6662846" cy="3288158"/>
          </a:xfrm>
          <a:prstGeom prst="rect">
            <a:avLst/>
          </a:prstGeom>
        </p:spPr>
      </p:pic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-35793" y="1134906"/>
            <a:ext cx="64801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lvl="1" algn="just" eaLnBrk="0" latinLnBrk="0" hangingPunct="0">
              <a:spcAft>
                <a:spcPts val="551"/>
              </a:spcAft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2. 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농약 검색 상세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(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계속</a:t>
            </a: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)</a:t>
            </a:r>
          </a:p>
        </p:txBody>
      </p:sp>
      <p:sp>
        <p:nvSpPr>
          <p:cNvPr id="35" name="Rectangle 128"/>
          <p:cNvSpPr>
            <a:spLocks noChangeArrowheads="1"/>
          </p:cNvSpPr>
          <p:nvPr/>
        </p:nvSpPr>
        <p:spPr bwMode="auto">
          <a:xfrm>
            <a:off x="441445" y="1494272"/>
            <a:ext cx="6660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algn="just"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 농약 검색 상세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 eaLnBrk="0" latinLnBrk="0" hangingPunct="0">
              <a:spcAft>
                <a:spcPts val="600"/>
              </a:spcAft>
            </a:pP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86415" y="7629988"/>
            <a:ext cx="6669662" cy="24692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defTabSz="878235" eaLnBrk="0" latinLnBrk="0" hangingPunct="0">
              <a:spcAft>
                <a:spcPts val="275"/>
              </a:spcAft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7" name="그룹 35"/>
          <p:cNvGrpSpPr>
            <a:grpSpLocks/>
          </p:cNvGrpSpPr>
          <p:nvPr/>
        </p:nvGrpSpPr>
        <p:grpSpPr bwMode="auto">
          <a:xfrm>
            <a:off x="438599" y="7617830"/>
            <a:ext cx="2419154" cy="445343"/>
            <a:chOff x="431800" y="4890430"/>
            <a:chExt cx="2429168" cy="438011"/>
          </a:xfrm>
        </p:grpSpPr>
        <p:sp>
          <p:nvSpPr>
            <p:cNvPr id="38" name="한쪽 모서리가 둥근 사각형 37"/>
            <p:cNvSpPr/>
            <p:nvPr/>
          </p:nvSpPr>
          <p:spPr>
            <a:xfrm>
              <a:off x="433387" y="4890430"/>
              <a:ext cx="2427581" cy="292007"/>
            </a:xfrm>
            <a:prstGeom prst="round1Rect">
              <a:avLst/>
            </a:prstGeom>
            <a:solidFill>
              <a:srgbClr val="4DB9D3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39" name="이등변 삼각형 38"/>
            <p:cNvSpPr/>
            <p:nvPr/>
          </p:nvSpPr>
          <p:spPr>
            <a:xfrm flipV="1">
              <a:off x="431800" y="5182437"/>
              <a:ext cx="146050" cy="146004"/>
            </a:xfrm>
            <a:prstGeom prst="triangle">
              <a:avLst>
                <a:gd name="adj" fmla="val 98695"/>
              </a:avLst>
            </a:prstGeom>
            <a:solidFill>
              <a:srgbClr val="2EA1BC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40" name="Text Box 81"/>
            <p:cNvSpPr txBox="1">
              <a:spLocks noChangeArrowheads="1"/>
            </p:cNvSpPr>
            <p:nvPr/>
          </p:nvSpPr>
          <p:spPr bwMode="auto">
            <a:xfrm flipH="1">
              <a:off x="601285" y="4913468"/>
              <a:ext cx="1320469" cy="2592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defTabSz="878235" latinLnBrk="0">
                <a:defRPr/>
              </a:pPr>
              <a:r>
                <a:rPr lang="ko-KR" altLang="en-US" sz="11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화면설명</a:t>
              </a:r>
              <a:endParaRPr lang="ko-KR" altLang="en-US" sz="11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84047" y="7968022"/>
            <a:ext cx="667203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①  농약 기본 정보입니다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품목명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함유량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일반명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상표명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작용기작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법인명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>
                <a:solidFill>
                  <a:schemeClr val="accent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정보를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제공합니다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②  전체 목록 엑셀다운로드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전체 적용대상 목록을 엑셀 파일로 다운로드합니다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적용대상 전체 목록 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입력한 검색조건과 일치하는 적용대상 정보가 아닌 적용대상 전체 목록을 표출합니다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③  입력한 </a:t>
            </a:r>
            <a:r>
              <a:rPr lang="ko-KR" altLang="en-US" sz="12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검색조건과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일치하는 적용대상 정보를 표출합니다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marL="228600" indent="-228600" eaLnBrk="0" latinLnBrk="0" hangingPunct="0">
              <a:spcAft>
                <a:spcPts val="600"/>
              </a:spcAft>
              <a:buAutoNum type="circleNumDbPlain" startAt="4"/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 검색 목록 화면으로 이동합니다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438599" y="3049024"/>
            <a:ext cx="6672031" cy="68420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040770" y="3852524"/>
            <a:ext cx="2069859" cy="29753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5" name="타원 24"/>
          <p:cNvSpPr>
            <a:spLocks noChangeAspect="1"/>
          </p:cNvSpPr>
          <p:nvPr/>
        </p:nvSpPr>
        <p:spPr>
          <a:xfrm>
            <a:off x="4741180" y="3880264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154800" y="5271703"/>
            <a:ext cx="955830" cy="44949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2" name="타원 21"/>
          <p:cNvSpPr>
            <a:spLocks noChangeAspect="1"/>
          </p:cNvSpPr>
          <p:nvPr/>
        </p:nvSpPr>
        <p:spPr>
          <a:xfrm>
            <a:off x="142495" y="3268960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9" name="타원 28"/>
          <p:cNvSpPr>
            <a:spLocks noChangeAspect="1"/>
          </p:cNvSpPr>
          <p:nvPr/>
        </p:nvSpPr>
        <p:spPr>
          <a:xfrm>
            <a:off x="142495" y="4521803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438599" y="4202272"/>
            <a:ext cx="6672031" cy="920983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1" name="타원 30"/>
          <p:cNvSpPr>
            <a:spLocks noChangeAspect="1"/>
          </p:cNvSpPr>
          <p:nvPr/>
        </p:nvSpPr>
        <p:spPr>
          <a:xfrm>
            <a:off x="5823691" y="5340294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4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4802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00" y="2533062"/>
            <a:ext cx="6662846" cy="4197657"/>
          </a:xfrm>
          <a:prstGeom prst="rect">
            <a:avLst/>
          </a:prstGeom>
        </p:spPr>
      </p:pic>
      <p:sp>
        <p:nvSpPr>
          <p:cNvPr id="34" name="Rectangle 128"/>
          <p:cNvSpPr>
            <a:spLocks noChangeArrowheads="1"/>
          </p:cNvSpPr>
          <p:nvPr/>
        </p:nvSpPr>
        <p:spPr bwMode="auto">
          <a:xfrm>
            <a:off x="-35793" y="1134906"/>
            <a:ext cx="64801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lvl="1" algn="just" eaLnBrk="0" latinLnBrk="0" hangingPunct="0">
              <a:spcAft>
                <a:spcPts val="551"/>
              </a:spcAft>
            </a:pPr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2. </a:t>
            </a:r>
            <a:r>
              <a: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 Unicode MS" pitchFamily="50" charset="-127"/>
              </a:rPr>
              <a:t>농약 검색 상세</a:t>
            </a:r>
            <a:endParaRPr lang="en-US" altLang="ko-KR" sz="1600" b="1" dirty="0"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  <a:cs typeface="Arial Unicode MS" pitchFamily="50" charset="-127"/>
            </a:endParaRPr>
          </a:p>
        </p:txBody>
      </p:sp>
      <p:sp>
        <p:nvSpPr>
          <p:cNvPr id="35" name="Rectangle 128"/>
          <p:cNvSpPr>
            <a:spLocks noChangeArrowheads="1"/>
          </p:cNvSpPr>
          <p:nvPr/>
        </p:nvSpPr>
        <p:spPr bwMode="auto">
          <a:xfrm>
            <a:off x="441445" y="1494272"/>
            <a:ext cx="6660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algn="just"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농약안전정보시스템 농약 검색 상세 화면입니다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algn="just" eaLnBrk="0" latinLnBrk="0" hangingPunct="0">
              <a:spcAft>
                <a:spcPts val="600"/>
              </a:spcAft>
            </a:pP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86415" y="7629988"/>
            <a:ext cx="6524215" cy="24692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defTabSz="878235" eaLnBrk="0" latinLnBrk="0" hangingPunct="0">
              <a:spcAft>
                <a:spcPts val="275"/>
              </a:spcAft>
            </a:pP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7" name="그룹 35"/>
          <p:cNvGrpSpPr>
            <a:grpSpLocks/>
          </p:cNvGrpSpPr>
          <p:nvPr/>
        </p:nvGrpSpPr>
        <p:grpSpPr bwMode="auto">
          <a:xfrm>
            <a:off x="438599" y="7617830"/>
            <a:ext cx="2419154" cy="445343"/>
            <a:chOff x="431800" y="4890430"/>
            <a:chExt cx="2429168" cy="438011"/>
          </a:xfrm>
        </p:grpSpPr>
        <p:sp>
          <p:nvSpPr>
            <p:cNvPr id="38" name="한쪽 모서리가 둥근 사각형 37"/>
            <p:cNvSpPr/>
            <p:nvPr/>
          </p:nvSpPr>
          <p:spPr>
            <a:xfrm>
              <a:off x="433387" y="4890430"/>
              <a:ext cx="2427581" cy="292007"/>
            </a:xfrm>
            <a:prstGeom prst="round1Rect">
              <a:avLst/>
            </a:prstGeom>
            <a:solidFill>
              <a:srgbClr val="4DB9D3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39" name="이등변 삼각형 38"/>
            <p:cNvSpPr/>
            <p:nvPr/>
          </p:nvSpPr>
          <p:spPr>
            <a:xfrm flipV="1">
              <a:off x="431800" y="5182437"/>
              <a:ext cx="146050" cy="146004"/>
            </a:xfrm>
            <a:prstGeom prst="triangle">
              <a:avLst>
                <a:gd name="adj" fmla="val 98695"/>
              </a:avLst>
            </a:prstGeom>
            <a:solidFill>
              <a:srgbClr val="2EA1BC"/>
            </a:solidFill>
            <a:ln w="25400" cap="flat" cmpd="sng" algn="ctr">
              <a:noFill/>
              <a:prstDash val="solid"/>
              <a:miter lim="800000"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latinLnBrk="0">
                <a:defRPr/>
              </a:pPr>
              <a:endParaRPr lang="ko-KR" altLang="en-US" sz="1500" b="1" dirty="0">
                <a:ln>
                  <a:prstDash val="solid"/>
                </a:ln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endParaRPr>
            </a:p>
          </p:txBody>
        </p:sp>
        <p:sp>
          <p:nvSpPr>
            <p:cNvPr id="40" name="Text Box 81"/>
            <p:cNvSpPr txBox="1">
              <a:spLocks noChangeArrowheads="1"/>
            </p:cNvSpPr>
            <p:nvPr/>
          </p:nvSpPr>
          <p:spPr bwMode="auto">
            <a:xfrm flipH="1">
              <a:off x="601285" y="4913468"/>
              <a:ext cx="1320469" cy="2592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  <a:bevelB w="0" h="0"/>
              </a:sp3d>
            </a:bodyPr>
            <a:lstStyle/>
            <a:p>
              <a:pPr defTabSz="878235" latinLnBrk="0">
                <a:defRPr/>
              </a:pPr>
              <a:r>
                <a:rPr lang="ko-KR" altLang="en-US" sz="1100" b="1" dirty="0" err="1"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화면설명</a:t>
              </a:r>
              <a:endParaRPr lang="ko-KR" altLang="en-US" sz="1100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sp>
        <p:nvSpPr>
          <p:cNvPr id="11" name="Rectangle 128"/>
          <p:cNvSpPr>
            <a:spLocks noChangeArrowheads="1"/>
          </p:cNvSpPr>
          <p:nvPr/>
        </p:nvSpPr>
        <p:spPr bwMode="auto">
          <a:xfrm>
            <a:off x="584047" y="7948278"/>
            <a:ext cx="6517398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⑤  적용대상 전체 목록  숨기기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:  </a:t>
            </a: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표출된 전체대상목록을 숨기고 검색대상목록을 표출합니다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eaLnBrk="0" latinLnBrk="0" hangingPunct="0">
              <a:spcAft>
                <a:spcPts val="600"/>
              </a:spcAft>
            </a:pPr>
            <a:r>
              <a:rPr lang="ko-KR" altLang="en-US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⑥  전체 적용대상 정보를 표출합니다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5940871" y="3942544"/>
            <a:ext cx="1169758" cy="2075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5" name="타원 24"/>
          <p:cNvSpPr>
            <a:spLocks noChangeAspect="1"/>
          </p:cNvSpPr>
          <p:nvPr/>
        </p:nvSpPr>
        <p:spPr>
          <a:xfrm>
            <a:off x="7180247" y="3898055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5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9" name="타원 28"/>
          <p:cNvSpPr>
            <a:spLocks noChangeAspect="1"/>
          </p:cNvSpPr>
          <p:nvPr/>
        </p:nvSpPr>
        <p:spPr>
          <a:xfrm>
            <a:off x="143914" y="6025286"/>
            <a:ext cx="252008" cy="25200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6</a:t>
            </a:r>
            <a:endParaRPr lang="ko-KR" altLang="en-US" sz="1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459393" y="5615328"/>
            <a:ext cx="6672031" cy="117153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352976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10647</TotalTime>
  <Words>681</Words>
  <Application>Microsoft Office PowerPoint</Application>
  <PresentationFormat>사용자 지정</PresentationFormat>
  <Paragraphs>97</Paragraphs>
  <Slides>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나눔고딕</vt:lpstr>
      <vt:lpstr>나눔바른고딕</vt:lpstr>
      <vt:lpstr>Arial</vt:lpstr>
      <vt:lpstr>3_Office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jiwon</dc:creator>
  <cp:lastModifiedBy>user</cp:lastModifiedBy>
  <cp:revision>1062</cp:revision>
  <cp:lastPrinted>2018-08-08T07:43:38Z</cp:lastPrinted>
  <dcterms:created xsi:type="dcterms:W3CDTF">2011-05-05T18:36:24Z</dcterms:created>
  <dcterms:modified xsi:type="dcterms:W3CDTF">2026-03-26T07:52:17Z</dcterms:modified>
</cp:coreProperties>
</file>